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FWqi/mRdLuGoweUFOBaX90jw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21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1_Title + 1 column half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785799" y="1092633"/>
            <a:ext cx="5650859" cy="9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791432" y="2025200"/>
            <a:ext cx="5645225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1pPr>
            <a:lvl2pPr marL="914400" lvl="1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5pPr>
            <a:lvl6pPr marL="2743200" lvl="5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6pPr>
            <a:lvl7pPr marL="3200400" lvl="6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7pPr>
            <a:lvl8pPr marL="3657600" lvl="7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8pPr>
            <a:lvl9pPr marL="4114800" lvl="8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10384756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02640" y="1848384"/>
            <a:ext cx="8112760" cy="188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Redesigning the Personal Mobility Experience</a:t>
            </a:r>
            <a:endParaRPr sz="6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02640" y="3899563"/>
            <a:ext cx="10220960" cy="1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Capstone Program in Engineering (SCOPE)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Olin College of Engineering &amp; Toyota Motor North America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 rotWithShape="1">
            <a:blip r:embed="rId3">
              <a:alphaModFix amt="15000"/>
            </a:blip>
            <a:stretch>
              <a:fillRect r="-2231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1"/>
          </p:nvPr>
        </p:nvSpPr>
        <p:spPr>
          <a:xfrm>
            <a:off x="611412" y="2971127"/>
            <a:ext cx="10956473" cy="183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69329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Looks-like and acts-like </a:t>
            </a:r>
            <a:r>
              <a:rPr lang="en-US" sz="4400" b="1">
                <a:solidFill>
                  <a:srgbClr val="D71820"/>
                </a:solidFill>
                <a:latin typeface="Arial"/>
                <a:ea typeface="Arial"/>
                <a:cs typeface="Arial"/>
                <a:sym typeface="Arial"/>
              </a:rPr>
              <a:t>prototype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 with design considerations based in repeated </a:t>
            </a:r>
            <a:r>
              <a:rPr lang="en-US" sz="4400" b="1">
                <a:solidFill>
                  <a:srgbClr val="D71820"/>
                </a:solidFill>
                <a:latin typeface="Arial"/>
                <a:ea typeface="Arial"/>
                <a:cs typeface="Arial"/>
                <a:sym typeface="Arial"/>
              </a:rPr>
              <a:t>user testing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2933701" y="1730525"/>
            <a:ext cx="6324600" cy="89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6891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OUTCOME: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90537" y="6113164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02185" y="3100293"/>
            <a:ext cx="3219970" cy="151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Team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Aring, Ava Lakmazaheri, Sophia Nielsen, Siena Okuno, Kian Raissian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990104" y="5473996"/>
            <a:ext cx="26259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Advisor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Alessandra Ferzoco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68151" y="4460725"/>
            <a:ext cx="32880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Toyota Liaisons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Riley Keen, David Walter, Sarah Darrow, Dario Villarreal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10325" t="17831" r="7505"/>
          <a:stretch/>
        </p:blipFill>
        <p:spPr>
          <a:xfrm>
            <a:off x="4525352" y="978677"/>
            <a:ext cx="6974345" cy="523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43" y="978677"/>
            <a:ext cx="2855223" cy="81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t="67135"/>
          <a:stretch/>
        </p:blipFill>
        <p:spPr>
          <a:xfrm>
            <a:off x="742551" y="2022727"/>
            <a:ext cx="3121009" cy="76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 amt="14000"/>
          </a:blip>
          <a:srcRect/>
          <a:stretch/>
        </p:blipFill>
        <p:spPr>
          <a:xfrm>
            <a:off x="0" y="-20931"/>
            <a:ext cx="12192000" cy="68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2569181" y="3424521"/>
            <a:ext cx="7269224" cy="182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expanding its role in the mobility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t="66301"/>
          <a:stretch/>
        </p:blipFill>
        <p:spPr>
          <a:xfrm>
            <a:off x="3064453" y="1890446"/>
            <a:ext cx="6063093" cy="15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252644" y="2816219"/>
            <a:ext cx="9686703" cy="3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69329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Holistically design a system for power wheelchairs that improves </a:t>
            </a:r>
            <a:r>
              <a:rPr lang="en-US" sz="4800">
                <a:solidFill>
                  <a:srgbClr val="D71820"/>
                </a:solidFill>
                <a:latin typeface="Arial"/>
                <a:ea typeface="Arial"/>
                <a:cs typeface="Arial"/>
                <a:sym typeface="Arial"/>
              </a:rPr>
              <a:t>user-chair interaction</a:t>
            </a:r>
            <a:endParaRPr sz="4800" b="1">
              <a:solidFill>
                <a:srgbClr val="D718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546302" y="1518175"/>
            <a:ext cx="5099400" cy="8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6891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GOAL: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193738" y="1402895"/>
            <a:ext cx="78089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PWC users report frustration: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25751" t="19363" r="25612" b="31529"/>
          <a:stretch/>
        </p:blipFill>
        <p:spPr>
          <a:xfrm>
            <a:off x="6976594" y="3030202"/>
            <a:ext cx="1152520" cy="1163700"/>
          </a:xfrm>
          <a:prstGeom prst="flowChartDecision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13171"/>
          <a:stretch/>
        </p:blipFill>
        <p:spPr>
          <a:xfrm>
            <a:off x="9806808" y="3183611"/>
            <a:ext cx="962439" cy="8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6493259" y="4660029"/>
            <a:ext cx="21246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Navigating tight spaces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8971529" y="4612852"/>
            <a:ext cx="25747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Navigating doorways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9532327" y="2888178"/>
            <a:ext cx="1453173" cy="1453173"/>
          </a:xfrm>
          <a:prstGeom prst="ellipse">
            <a:avLst/>
          </a:prstGeom>
          <a:noFill/>
          <a:ln w="57150" cap="flat" cmpd="sng">
            <a:solidFill>
              <a:srgbClr val="C1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829018" y="2888178"/>
            <a:ext cx="1453173" cy="1453173"/>
          </a:xfrm>
          <a:prstGeom prst="ellipse">
            <a:avLst/>
          </a:prstGeom>
          <a:noFill/>
          <a:ln w="57150" cap="flat" cmpd="sng">
            <a:solidFill>
              <a:srgbClr val="C1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3768001" y="4660025"/>
            <a:ext cx="212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Backing up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22114"/>
          <a:stretch/>
        </p:blipFill>
        <p:spPr>
          <a:xfrm flipH="1">
            <a:off x="4439293" y="3222216"/>
            <a:ext cx="892528" cy="69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4125709" y="2888178"/>
            <a:ext cx="1453173" cy="1453173"/>
          </a:xfrm>
          <a:prstGeom prst="ellipse">
            <a:avLst/>
          </a:prstGeom>
          <a:noFill/>
          <a:ln w="57150" cap="flat" cmpd="sng">
            <a:solidFill>
              <a:srgbClr val="C1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5"/>
          <p:cNvGrpSpPr/>
          <p:nvPr/>
        </p:nvGrpSpPr>
        <p:grpSpPr>
          <a:xfrm>
            <a:off x="1048587" y="2888178"/>
            <a:ext cx="2261511" cy="2678782"/>
            <a:chOff x="1048587" y="2888178"/>
            <a:chExt cx="2261511" cy="2678782"/>
          </a:xfrm>
        </p:grpSpPr>
        <p:sp>
          <p:nvSpPr>
            <p:cNvPr id="137" name="Google Shape;137;p5"/>
            <p:cNvSpPr txBox="1"/>
            <p:nvPr/>
          </p:nvSpPr>
          <p:spPr>
            <a:xfrm>
              <a:off x="1048587" y="4612853"/>
              <a:ext cx="2261511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Bumping into low objects</a:t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422400" y="2888178"/>
              <a:ext cx="1453173" cy="1453173"/>
            </a:xfrm>
            <a:prstGeom prst="ellipse">
              <a:avLst/>
            </a:prstGeom>
            <a:noFill/>
            <a:ln w="57150" cap="flat" cmpd="sng">
              <a:solidFill>
                <a:srgbClr val="C1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p5"/>
            <p:cNvPicPr preferRelativeResize="0"/>
            <p:nvPr/>
          </p:nvPicPr>
          <p:blipFill rotWithShape="1">
            <a:blip r:embed="rId6">
              <a:alphaModFix/>
            </a:blip>
            <a:srcRect b="20000"/>
            <a:stretch/>
          </p:blipFill>
          <p:spPr>
            <a:xfrm>
              <a:off x="1526520" y="3041813"/>
              <a:ext cx="1312310" cy="104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/>
          <p:nvPr/>
        </p:nvSpPr>
        <p:spPr>
          <a:xfrm>
            <a:off x="9294820" y="6356372"/>
            <a:ext cx="3078390" cy="37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Olin SCOPE Survey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4562994" y="4160734"/>
            <a:ext cx="351464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“There are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many steps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process just to move the way I want.”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584259" y="4197944"/>
            <a:ext cx="371021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buttons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unintuitive, redundant, and hard to press.”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8040897" y="4149342"/>
            <a:ext cx="3810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wish there were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ways to interact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 system.”</a:t>
            </a:r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1631950" y="2235360"/>
            <a:ext cx="1625600" cy="1625600"/>
            <a:chOff x="528187" y="3049234"/>
            <a:chExt cx="1625600" cy="1625600"/>
          </a:xfrm>
        </p:grpSpPr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/>
            </a:blip>
            <a:srcRect l="15556" t="16556" r="17036" b="31296"/>
            <a:stretch/>
          </p:blipFill>
          <p:spPr>
            <a:xfrm>
              <a:off x="789674" y="3412429"/>
              <a:ext cx="1072067" cy="829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6"/>
            <p:cNvSpPr/>
            <p:nvPr/>
          </p:nvSpPr>
          <p:spPr>
            <a:xfrm>
              <a:off x="528187" y="3049234"/>
              <a:ext cx="1625600" cy="1625600"/>
            </a:xfrm>
            <a:prstGeom prst="ellipse">
              <a:avLst/>
            </a:prstGeom>
            <a:noFill/>
            <a:ln w="57150" cap="flat" cmpd="sng">
              <a:solidFill>
                <a:srgbClr val="C1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6"/>
          <p:cNvGrpSpPr/>
          <p:nvPr/>
        </p:nvGrpSpPr>
        <p:grpSpPr>
          <a:xfrm>
            <a:off x="9131343" y="2185880"/>
            <a:ext cx="1625600" cy="1625600"/>
            <a:chOff x="596900" y="4879268"/>
            <a:chExt cx="1625600" cy="1625600"/>
          </a:xfrm>
        </p:grpSpPr>
        <p:sp>
          <p:nvSpPr>
            <p:cNvPr id="153" name="Google Shape;153;p6"/>
            <p:cNvSpPr/>
            <p:nvPr/>
          </p:nvSpPr>
          <p:spPr>
            <a:xfrm>
              <a:off x="596900" y="4879268"/>
              <a:ext cx="1625600" cy="1625600"/>
            </a:xfrm>
            <a:prstGeom prst="ellipse">
              <a:avLst/>
            </a:prstGeom>
            <a:noFill/>
            <a:ln w="57150" cap="flat" cmpd="sng">
              <a:solidFill>
                <a:srgbClr val="C1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6"/>
            <p:cNvPicPr preferRelativeResize="0"/>
            <p:nvPr/>
          </p:nvPicPr>
          <p:blipFill rotWithShape="1">
            <a:blip r:embed="rId4">
              <a:alphaModFix/>
            </a:blip>
            <a:srcRect b="19750"/>
            <a:stretch/>
          </p:blipFill>
          <p:spPr>
            <a:xfrm>
              <a:off x="789674" y="5207234"/>
              <a:ext cx="1283144" cy="1029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6"/>
          <p:cNvGrpSpPr/>
          <p:nvPr/>
        </p:nvGrpSpPr>
        <p:grpSpPr>
          <a:xfrm>
            <a:off x="5507517" y="2196103"/>
            <a:ext cx="1625600" cy="1625600"/>
            <a:chOff x="596900" y="1258534"/>
            <a:chExt cx="1625600" cy="1625600"/>
          </a:xfrm>
        </p:grpSpPr>
        <p:sp>
          <p:nvSpPr>
            <p:cNvPr id="156" name="Google Shape;156;p6"/>
            <p:cNvSpPr/>
            <p:nvPr/>
          </p:nvSpPr>
          <p:spPr>
            <a:xfrm>
              <a:off x="596900" y="1258534"/>
              <a:ext cx="1625600" cy="1625600"/>
            </a:xfrm>
            <a:prstGeom prst="ellipse">
              <a:avLst/>
            </a:prstGeom>
            <a:noFill/>
            <a:ln w="57150" cap="flat" cmpd="sng">
              <a:solidFill>
                <a:srgbClr val="C1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6"/>
            <p:cNvPicPr preferRelativeResize="0"/>
            <p:nvPr/>
          </p:nvPicPr>
          <p:blipFill rotWithShape="1">
            <a:blip r:embed="rId5">
              <a:alphaModFix/>
            </a:blip>
            <a:srcRect b="17037"/>
            <a:stretch/>
          </p:blipFill>
          <p:spPr>
            <a:xfrm>
              <a:off x="843302" y="1676400"/>
              <a:ext cx="1132795" cy="93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6"/>
          <p:cNvSpPr txBox="1"/>
          <p:nvPr/>
        </p:nvSpPr>
        <p:spPr>
          <a:xfrm>
            <a:off x="2193738" y="1085765"/>
            <a:ext cx="78089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Surveyed PWC users state that: 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9319340" y="6366268"/>
            <a:ext cx="2932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Dallas Abilities Expo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1068513" y="2266329"/>
            <a:ext cx="5072708" cy="4196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Enhanced Perception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6664500" y="2266325"/>
            <a:ext cx="5241900" cy="495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Interaction</a:t>
            </a: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22" y="3087801"/>
            <a:ext cx="6421592" cy="212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942" y="2909120"/>
            <a:ext cx="5097509" cy="22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2715284" y="719511"/>
            <a:ext cx="7086261" cy="5805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67184" t="975" r="-194" b="-441"/>
          <a:stretch/>
        </p:blipFill>
        <p:spPr>
          <a:xfrm>
            <a:off x="8623888" y="2974563"/>
            <a:ext cx="1682677" cy="223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33980" t="438" r="33009" b="439"/>
          <a:stretch/>
        </p:blipFill>
        <p:spPr>
          <a:xfrm>
            <a:off x="10221119" y="2919146"/>
            <a:ext cx="1682666" cy="223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1857451" y="569261"/>
            <a:ext cx="8776301" cy="83319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for </a:t>
            </a:r>
            <a:r>
              <a:rPr lang="en-US" sz="3600" b="1">
                <a:solidFill>
                  <a:srgbClr val="D71820"/>
                </a:solidFill>
                <a:latin typeface="Arial"/>
                <a:ea typeface="Arial"/>
                <a:cs typeface="Arial"/>
                <a:sym typeface="Arial"/>
              </a:rPr>
              <a:t>Enhanced Perception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755087" y="1921350"/>
            <a:ext cx="56033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Feeds &amp; Proximity Sensing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7812110" y="1921350"/>
            <a:ext cx="2712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Detection</a:t>
            </a:r>
            <a:endParaRPr/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78" y="2645733"/>
            <a:ext cx="2742999" cy="366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481" y="2645731"/>
            <a:ext cx="2741455" cy="366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3240" y="2645731"/>
            <a:ext cx="2741462" cy="3648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9"/>
          <p:cNvCxnSpPr/>
          <p:nvPr/>
        </p:nvCxnSpPr>
        <p:spPr>
          <a:xfrm>
            <a:off x="0" y="140245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1857451" y="569261"/>
            <a:ext cx="8776301" cy="83319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for </a:t>
            </a:r>
            <a:r>
              <a:rPr lang="en-US" sz="3600" b="1">
                <a:solidFill>
                  <a:srgbClr val="D71820"/>
                </a:solidFill>
                <a:latin typeface="Arial"/>
                <a:ea typeface="Arial"/>
                <a:cs typeface="Arial"/>
                <a:sym typeface="Arial"/>
              </a:rPr>
              <a:t>Enhanced Interaction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788063" y="1889757"/>
            <a:ext cx="3414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Macro-Programming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636337" y="1892964"/>
            <a:ext cx="36821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&amp; Graphical UI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8290934" y="1889758"/>
            <a:ext cx="38582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 Integration</a:t>
            </a:r>
            <a:endParaRPr/>
          </a:p>
        </p:txBody>
      </p:sp>
      <p:grpSp>
        <p:nvGrpSpPr>
          <p:cNvPr id="193" name="Google Shape;193;p10"/>
          <p:cNvGrpSpPr/>
          <p:nvPr/>
        </p:nvGrpSpPr>
        <p:grpSpPr>
          <a:xfrm>
            <a:off x="9270424" y="2638341"/>
            <a:ext cx="1909161" cy="3915163"/>
            <a:chOff x="9355754" y="1878865"/>
            <a:chExt cx="1909161" cy="3915163"/>
          </a:xfrm>
        </p:grpSpPr>
        <p:pic>
          <p:nvPicPr>
            <p:cNvPr id="194" name="Google Shape;19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14124" y="2219967"/>
              <a:ext cx="1792420" cy="3141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0"/>
            <p:cNvSpPr/>
            <p:nvPr/>
          </p:nvSpPr>
          <p:spPr>
            <a:xfrm>
              <a:off x="9355754" y="1878865"/>
              <a:ext cx="1909161" cy="3915163"/>
            </a:xfrm>
            <a:custGeom>
              <a:avLst/>
              <a:gdLst/>
              <a:ahLst/>
              <a:cxnLst/>
              <a:rect l="l" t="t" r="r" b="b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395" y="2695442"/>
            <a:ext cx="2852061" cy="3800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0"/>
          <p:cNvCxnSpPr/>
          <p:nvPr/>
        </p:nvCxnSpPr>
        <p:spPr>
          <a:xfrm>
            <a:off x="0" y="140245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440" y="2564310"/>
            <a:ext cx="3335973" cy="393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595B"/>
      </a:accent1>
      <a:accent2>
        <a:srgbClr val="EB0A1E"/>
      </a:accent2>
      <a:accent3>
        <a:srgbClr val="A5A5A5"/>
      </a:accent3>
      <a:accent4>
        <a:srgbClr val="FF9B9B"/>
      </a:accent4>
      <a:accent5>
        <a:srgbClr val="FFB9B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201</Words>
  <Application>Microsoft Office PowerPoint</Application>
  <PresentationFormat>Widescreen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Nielsen</dc:creator>
  <cp:lastModifiedBy>Ava Lakmazaheri</cp:lastModifiedBy>
  <cp:revision>3</cp:revision>
  <dcterms:created xsi:type="dcterms:W3CDTF">2020-02-11T18:10:17Z</dcterms:created>
  <dcterms:modified xsi:type="dcterms:W3CDTF">2020-07-17T20:46:42Z</dcterms:modified>
</cp:coreProperties>
</file>